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8" r:id="rId4"/>
    <p:sldId id="276" r:id="rId5"/>
    <p:sldId id="277" r:id="rId6"/>
    <p:sldId id="268" r:id="rId7"/>
    <p:sldId id="264" r:id="rId8"/>
    <p:sldId id="266" r:id="rId9"/>
    <p:sldId id="265" r:id="rId10"/>
    <p:sldId id="267" r:id="rId11"/>
    <p:sldId id="270" r:id="rId12"/>
    <p:sldId id="262" r:id="rId13"/>
    <p:sldId id="274" r:id="rId14"/>
    <p:sldId id="278" r:id="rId15"/>
    <p:sldId id="272" r:id="rId16"/>
    <p:sldId id="279" r:id="rId17"/>
    <p:sldId id="27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Ke" initials="LK" lastIdx="2" clrIdx="0">
    <p:extLst>
      <p:ext uri="{19B8F6BF-5375-455C-9EA6-DF929625EA0E}">
        <p15:presenceInfo xmlns:p15="http://schemas.microsoft.com/office/powerpoint/2012/main" userId="S::keli@seas.harvard.edu::97a02c65-33b2-44d8-b3f4-fb95153c74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12E1D-E460-4A0A-843F-D01509C52CE9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FB252-F8EB-44F6-AA28-B18CFF006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13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7B340B-65DD-4B22-8228-07F151B066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41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8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42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PK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44362"/>
            <a:ext cx="10363200" cy="1470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8937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CB643-F5B4-E84F-86CC-241F9D6838F2}" type="datetime1">
              <a:rPr lang="zh-CN" altLang="en-US"/>
              <a:pPr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509F2-748A-D643-AD0B-4293D1073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矩形 6"/>
          <p:cNvSpPr/>
          <p:nvPr userDrawn="1"/>
        </p:nvSpPr>
        <p:spPr>
          <a:xfrm rot="10800000" flipV="1">
            <a:off x="0" y="6792913"/>
            <a:ext cx="12192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矩形 7"/>
          <p:cNvSpPr/>
          <p:nvPr userDrawn="1"/>
        </p:nvSpPr>
        <p:spPr>
          <a:xfrm rot="10800000" flipV="1">
            <a:off x="1809751" y="6804024"/>
            <a:ext cx="10382249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71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238EC-FA4A-8747-84E4-DD4E2DCB8E62}" type="datetime1">
              <a:rPr lang="zh-CN" altLang="en-US"/>
              <a:pPr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509F2-748A-D643-AD0B-4293D1073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矩形 6"/>
          <p:cNvSpPr/>
          <p:nvPr userDrawn="1"/>
        </p:nvSpPr>
        <p:spPr>
          <a:xfrm rot="10800000" flipV="1">
            <a:off x="0" y="1589"/>
            <a:ext cx="12192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矩形 7"/>
          <p:cNvSpPr/>
          <p:nvPr userDrawn="1"/>
        </p:nvSpPr>
        <p:spPr>
          <a:xfrm rot="10800000" flipV="1">
            <a:off x="1809751" y="0"/>
            <a:ext cx="10382249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16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B4A-F439-F648-9129-7CFD0C87678C}" type="datetime1">
              <a:rPr lang="zh-CN" altLang="en-US"/>
              <a:pPr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F0B0F-53AD-3C45-82A5-3A4B75C13C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矩形 8"/>
          <p:cNvSpPr/>
          <p:nvPr userDrawn="1"/>
        </p:nvSpPr>
        <p:spPr>
          <a:xfrm>
            <a:off x="0" y="6791326"/>
            <a:ext cx="12192000" cy="142875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矩形 6"/>
          <p:cNvSpPr/>
          <p:nvPr userDrawn="1"/>
        </p:nvSpPr>
        <p:spPr>
          <a:xfrm rot="10800000" flipV="1">
            <a:off x="0" y="1589"/>
            <a:ext cx="12192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矩形 7"/>
          <p:cNvSpPr/>
          <p:nvPr userDrawn="1"/>
        </p:nvSpPr>
        <p:spPr>
          <a:xfrm rot="10800000" flipV="1">
            <a:off x="1809751" y="0"/>
            <a:ext cx="10382249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741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416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9392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5416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9392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B4A-F439-F648-9129-7CFD0C87678C}" type="datetime1">
              <a:rPr lang="zh-CN" altLang="en-US"/>
              <a:pPr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509F2-748A-D643-AD0B-4293D1073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矩形 8"/>
          <p:cNvSpPr/>
          <p:nvPr userDrawn="1"/>
        </p:nvSpPr>
        <p:spPr>
          <a:xfrm>
            <a:off x="0" y="6791326"/>
            <a:ext cx="12192000" cy="142875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04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031"/>
            <a:ext cx="10972800" cy="64053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+mj-lt"/>
                <a:ea typeface="黑体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0941A-B03B-3748-9980-EA6363C235FD}" type="datetime1">
              <a:rPr lang="zh-CN" altLang="en-US"/>
              <a:pPr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矩形 6"/>
          <p:cNvSpPr/>
          <p:nvPr userDrawn="1"/>
        </p:nvSpPr>
        <p:spPr>
          <a:xfrm rot="10800000" flipV="1">
            <a:off x="0" y="1589"/>
            <a:ext cx="12192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矩形 7"/>
          <p:cNvSpPr/>
          <p:nvPr userDrawn="1"/>
        </p:nvSpPr>
        <p:spPr>
          <a:xfrm rot="10800000" flipV="1">
            <a:off x="1809751" y="0"/>
            <a:ext cx="10382249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矩形 8"/>
          <p:cNvSpPr/>
          <p:nvPr userDrawn="1"/>
        </p:nvSpPr>
        <p:spPr>
          <a:xfrm>
            <a:off x="0" y="6791326"/>
            <a:ext cx="12192000" cy="142875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509F2-748A-D643-AD0B-4293D1073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26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EB1AA-D6C9-EF47-B91C-832115EC5564}" type="datetime1">
              <a:rPr lang="zh-CN" altLang="en-US"/>
              <a:pPr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矩形 6"/>
          <p:cNvSpPr/>
          <p:nvPr userDrawn="1"/>
        </p:nvSpPr>
        <p:spPr>
          <a:xfrm rot="10800000" flipV="1">
            <a:off x="0" y="1589"/>
            <a:ext cx="12192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矩形 7"/>
          <p:cNvSpPr/>
          <p:nvPr userDrawn="1"/>
        </p:nvSpPr>
        <p:spPr>
          <a:xfrm rot="10800000" flipV="1">
            <a:off x="1809751" y="0"/>
            <a:ext cx="10382249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矩形 8"/>
          <p:cNvSpPr/>
          <p:nvPr userDrawn="1"/>
        </p:nvSpPr>
        <p:spPr>
          <a:xfrm>
            <a:off x="0" y="6791326"/>
            <a:ext cx="12192000" cy="142875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509F2-748A-D643-AD0B-4293D1073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39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B4A-F439-F648-9129-7CFD0C87678C}" type="datetime1">
              <a:rPr lang="zh-CN" altLang="en-US"/>
              <a:pPr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18B37-F72F-E240-A2E2-17FFC1D077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矩形 8"/>
          <p:cNvSpPr/>
          <p:nvPr userDrawn="1"/>
        </p:nvSpPr>
        <p:spPr>
          <a:xfrm>
            <a:off x="0" y="6791326"/>
            <a:ext cx="12192000" cy="142875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矩形 6"/>
          <p:cNvSpPr/>
          <p:nvPr userDrawn="1"/>
        </p:nvSpPr>
        <p:spPr>
          <a:xfrm rot="10800000" flipV="1">
            <a:off x="0" y="1589"/>
            <a:ext cx="12192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矩形 7"/>
          <p:cNvSpPr/>
          <p:nvPr userDrawn="1"/>
        </p:nvSpPr>
        <p:spPr>
          <a:xfrm rot="10800000" flipV="1">
            <a:off x="1809751" y="0"/>
            <a:ext cx="10382249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0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B4A-F439-F648-9129-7CFD0C87678C}" type="datetime1">
              <a:rPr lang="zh-CN" altLang="en-US"/>
              <a:pPr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13B0B-80F6-5C49-8965-2159138C8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矩形 8"/>
          <p:cNvSpPr/>
          <p:nvPr userDrawn="1"/>
        </p:nvSpPr>
        <p:spPr>
          <a:xfrm>
            <a:off x="0" y="6791326"/>
            <a:ext cx="12192000" cy="142875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矩形 6"/>
          <p:cNvSpPr/>
          <p:nvPr userDrawn="1"/>
        </p:nvSpPr>
        <p:spPr>
          <a:xfrm rot="10800000" flipV="1">
            <a:off x="0" y="1589"/>
            <a:ext cx="12192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矩形 7"/>
          <p:cNvSpPr/>
          <p:nvPr userDrawn="1"/>
        </p:nvSpPr>
        <p:spPr>
          <a:xfrm rot="10800000" flipV="1">
            <a:off x="1809751" y="0"/>
            <a:ext cx="10382249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9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71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B42BF-24BB-EF4C-BCC6-1E718DEA3C6A}" type="datetime1">
              <a:rPr lang="zh-CN" altLang="en-US"/>
              <a:pPr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10800000" flipV="1">
            <a:off x="0" y="1589"/>
            <a:ext cx="12192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 rot="10800000" flipV="1">
            <a:off x="1809751" y="0"/>
            <a:ext cx="10382249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509F2-748A-D643-AD0B-4293D1073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89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CE27F-70D0-7547-A05A-9E661D4D6C16}" type="datetime1">
              <a:rPr lang="zh-CN" altLang="en-US"/>
              <a:pPr>
                <a:defRPr/>
              </a:pPr>
              <a:t>2021/3/7</a:t>
            </a:fld>
            <a:endParaRPr lang="zh-CN" altLang="zh-CN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矩形 8"/>
          <p:cNvSpPr/>
          <p:nvPr userDrawn="1"/>
        </p:nvSpPr>
        <p:spPr>
          <a:xfrm>
            <a:off x="0" y="6791326"/>
            <a:ext cx="12192000" cy="142875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矩形 6"/>
          <p:cNvSpPr/>
          <p:nvPr userDrawn="1"/>
        </p:nvSpPr>
        <p:spPr>
          <a:xfrm rot="10800000" flipV="1">
            <a:off x="0" y="1589"/>
            <a:ext cx="12192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矩形 7"/>
          <p:cNvSpPr/>
          <p:nvPr userDrawn="1"/>
        </p:nvSpPr>
        <p:spPr>
          <a:xfrm rot="10800000" flipV="1">
            <a:off x="1809751" y="0"/>
            <a:ext cx="10382249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509F2-748A-D643-AD0B-4293D1073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3931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5"/>
          <p:cNvSpPr/>
          <p:nvPr userDrawn="1"/>
        </p:nvSpPr>
        <p:spPr>
          <a:xfrm>
            <a:off x="12306300" y="57150"/>
            <a:ext cx="2421467" cy="1019569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>
            <a:spAutoFit/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  <a:defRPr/>
            </a:pPr>
            <a:r>
              <a:rPr kumimoji="1" lang="en-GB" sz="1050" b="1" dirty="0">
                <a:solidFill>
                  <a:srgbClr val="007A5F"/>
                </a:solidFill>
                <a:latin typeface="Arial"/>
              </a:rPr>
              <a:t>Contents</a:t>
            </a:r>
          </a:p>
          <a:p>
            <a:pPr fontAlgn="base">
              <a:spcBef>
                <a:spcPts val="300"/>
              </a:spcBef>
              <a:spcAft>
                <a:spcPct val="0"/>
              </a:spcAft>
              <a:defRPr/>
            </a:pPr>
            <a:r>
              <a:rPr kumimoji="1" lang="en-GB" sz="900" b="1" dirty="0">
                <a:solidFill>
                  <a:srgbClr val="666F74"/>
                </a:solidFill>
                <a:latin typeface="Arial"/>
              </a:rPr>
              <a:t>What’s this layout for?</a:t>
            </a:r>
          </a:p>
          <a:p>
            <a:pPr fontAlgn="base">
              <a:spcBef>
                <a:spcPts val="300"/>
              </a:spcBef>
              <a:spcAft>
                <a:spcPct val="0"/>
              </a:spcAft>
              <a:defRPr/>
            </a:pPr>
            <a:r>
              <a:rPr kumimoji="1" lang="en-GB" sz="900" dirty="0">
                <a:solidFill>
                  <a:srgbClr val="666F74"/>
                </a:solidFill>
                <a:latin typeface="Arial"/>
              </a:rPr>
              <a:t>Formatting for contents slide – this slide has slightly different spacing between lines to emphasise topics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17034" y="1057275"/>
            <a:ext cx="11065933" cy="4787900"/>
          </a:xfrm>
        </p:spPr>
        <p:txBody>
          <a:bodyPr/>
          <a:lstStyle>
            <a:lvl1pPr>
              <a:spcBef>
                <a:spcPts val="18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0B1CF-8FA1-4550-B6F6-63875D66DD20}" type="slidenum">
              <a:rPr lang="en-GB" altLang="zh-CN">
                <a:solidFill>
                  <a:srgbClr val="007A5F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7A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0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8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4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44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17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80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05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40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1DB97-DAC7-4359-B5AB-7DFA4D813D30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22182-4938-4C3A-92AD-46CBB6047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7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2075"/>
            <a:ext cx="109728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89013"/>
            <a:ext cx="10972800" cy="518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  <a:cs typeface="+mn-cs"/>
              </a:defRPr>
            </a:lvl1pPr>
          </a:lstStyle>
          <a:p>
            <a:pPr defTabSz="457200">
              <a:defRPr/>
            </a:pPr>
            <a:fld id="{77A32B4A-F439-F648-9129-7CFD0C87678C}" type="datetime1">
              <a:rPr lang="zh-CN" altLang="en-US" smtClean="0"/>
              <a:pPr defTabSz="457200">
                <a:defRPr/>
              </a:pPr>
              <a:t>2021/3/7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B5DD3D1F-3306-FF46-96BB-F75C320EC390}" type="slidenum">
              <a:rPr lang="en-US" smtClean="0"/>
              <a:pPr defTabSz="45720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1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2"/>
          </a:solidFill>
          <a:latin typeface="Arial"/>
          <a:ea typeface="宋体" charset="0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宋体" charset="0"/>
          <a:cs typeface="宋体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宋体" charset="0"/>
          <a:cs typeface="宋体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宋体" charset="0"/>
          <a:cs typeface="宋体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宋体" charset="0"/>
          <a:cs typeface="宋体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宋体" charset="0"/>
          <a:cs typeface="宋体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9F746A-F510-784C-A937-06A38F261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2" t="44219" r="35171" b="22035"/>
          <a:stretch/>
        </p:blipFill>
        <p:spPr>
          <a:xfrm>
            <a:off x="4807141" y="3549819"/>
            <a:ext cx="2104112" cy="2283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980D51-953C-8649-8FFB-846DF37CE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720" y="3535751"/>
            <a:ext cx="2284393" cy="2284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6AFD05-26BF-E54E-A7A4-4EA47CBE0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834" y="3530175"/>
            <a:ext cx="2302850" cy="230285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004000" y="6480001"/>
            <a:ext cx="2133600" cy="365125"/>
          </a:xfrm>
        </p:spPr>
        <p:txBody>
          <a:bodyPr/>
          <a:lstStyle/>
          <a:p>
            <a:pPr>
              <a:defRPr/>
            </a:pPr>
            <a:fld id="{50D509F2-748A-D643-AD0B-4293D107391D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8" name="TextBox 6"/>
          <p:cNvSpPr txBox="1"/>
          <p:nvPr/>
        </p:nvSpPr>
        <p:spPr>
          <a:xfrm>
            <a:off x="3575720" y="6342525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March 10, 2021</a:t>
            </a:r>
          </a:p>
        </p:txBody>
      </p:sp>
      <p:sp>
        <p:nvSpPr>
          <p:cNvPr id="9" name="矩形 8"/>
          <p:cNvSpPr/>
          <p:nvPr/>
        </p:nvSpPr>
        <p:spPr>
          <a:xfrm>
            <a:off x="1040043" y="908224"/>
            <a:ext cx="101980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Tropospheric Ozone Assessment Report Phase II (TOAR II)</a:t>
            </a:r>
          </a:p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Focus Working Group</a:t>
            </a:r>
          </a:p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(EAWG)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1" y="4666393"/>
            <a:ext cx="2028806" cy="20762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9"/>
          <a:stretch/>
        </p:blipFill>
        <p:spPr>
          <a:xfrm>
            <a:off x="2630387" y="3549819"/>
            <a:ext cx="2042913" cy="22331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92345" y="5622216"/>
            <a:ext cx="13660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Xiao Lu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Harvard U.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35755" y="5622216"/>
            <a:ext cx="130035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Harvard U.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91493" y="5638735"/>
            <a:ext cx="22109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Tatsuya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Nagashima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NIES of Japan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51162" y="5627455"/>
            <a:ext cx="17889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Ja-Ho Koo</a:t>
            </a:r>
          </a:p>
          <a:p>
            <a:pPr algn="ct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Yonsei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U.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6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5" name="组合 4"/>
          <p:cNvGrpSpPr/>
          <p:nvPr/>
        </p:nvGrpSpPr>
        <p:grpSpPr>
          <a:xfrm>
            <a:off x="73384" y="2799967"/>
            <a:ext cx="4406783" cy="2485025"/>
            <a:chOff x="-67542" y="692889"/>
            <a:chExt cx="7699665" cy="4824684"/>
          </a:xfrm>
        </p:grpSpPr>
        <p:grpSp>
          <p:nvGrpSpPr>
            <p:cNvPr id="6" name="组合 5"/>
            <p:cNvGrpSpPr/>
            <p:nvPr/>
          </p:nvGrpSpPr>
          <p:grpSpPr>
            <a:xfrm>
              <a:off x="-67542" y="692889"/>
              <a:ext cx="7699665" cy="4824684"/>
              <a:chOff x="-67542" y="692889"/>
              <a:chExt cx="7699665" cy="482468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-67542" y="692889"/>
                <a:ext cx="7699665" cy="48246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079" y="3105232"/>
                <a:ext cx="3567612" cy="2300677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4534367" y="3835794"/>
                <a:ext cx="2014177" cy="60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Emissions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28" y="765887"/>
                <a:ext cx="3904250" cy="2266346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1290407" y="1466522"/>
                <a:ext cx="1457096" cy="652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Ozone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079" y="765887"/>
                <a:ext cx="3567611" cy="2266346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4508812" y="1497584"/>
                <a:ext cx="2315631" cy="652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Precursors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4" y="3105231"/>
              <a:ext cx="3904250" cy="23006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685928" y="3810685"/>
              <a:ext cx="2571259" cy="652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Meteorology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943397" y="3312383"/>
            <a:ext cx="2848040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Chemical (global) model simulations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384" y="92026"/>
            <a:ext cx="1223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3: Quantification of global influences of EA O</a:t>
            </a:r>
            <a:r>
              <a:rPr lang="en-US" altLang="zh-CN" sz="2400" b="1" baseline="-25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precursors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06169" y="242553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EAO3 database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5453" y="676541"/>
            <a:ext cx="105596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b="1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Key questions to be answered: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What are the short-term and long-term contributions of EA emissions to air quality downwind, global ozone budgets, and radiative forcing?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254666" y="3740984"/>
            <a:ext cx="368562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Global ozone budgets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52249" y="2974151"/>
            <a:ext cx="348524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Downwind air quality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45512" y="4534910"/>
            <a:ext cx="3884397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Ozone radiative forcing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92037" y="2254552"/>
            <a:ext cx="3937872" cy="2917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192037" y="2330071"/>
            <a:ext cx="4170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EA ozone influences on: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6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3384" y="92026"/>
            <a:ext cx="9202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Team: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members from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countries/regions</a:t>
            </a:r>
          </a:p>
          <a:p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A481F-2BFE-C449-8F9F-5282191F1BF9}"/>
              </a:ext>
            </a:extLst>
          </p:cNvPr>
          <p:cNvSpPr/>
          <p:nvPr/>
        </p:nvSpPr>
        <p:spPr>
          <a:xfrm>
            <a:off x="450751" y="1119973"/>
            <a:ext cx="11281703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 Gao (Hong Kong Baptist University) </a:t>
            </a:r>
          </a:p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Jianlin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 (Nanjing University of Information Science and Technology) </a:t>
            </a:r>
          </a:p>
          <a:p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Keding Lu (Peking University)  </a:t>
            </a:r>
          </a:p>
          <a:p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Xiaobin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(China)</a:t>
            </a:r>
          </a:p>
          <a:p>
            <a:pPr>
              <a:spcAft>
                <a:spcPts val="1200"/>
              </a:spcAft>
            </a:pP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Likun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(Shandong University)</a:t>
            </a: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Japan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Junichi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Kurokawa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(Asian Center for Air Pollution Research)  </a:t>
            </a:r>
          </a:p>
          <a:p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Keiichi Sato (Asian Center for Air Pollution Research) </a:t>
            </a:r>
          </a:p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Seiji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Sugata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(National Institute for Environmental Studies) 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Juseon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(Pusan National University) </a:t>
            </a:r>
          </a:p>
          <a:p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Dongwon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(National Institute of Environmental Research)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</a:t>
            </a:r>
          </a:p>
          <a:p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Mee-Hye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(Korea University)</a:t>
            </a:r>
          </a:p>
          <a:p>
            <a:pPr>
              <a:spcAft>
                <a:spcPts val="60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Joowan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Kim (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Kongju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National University)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Yuqiang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(Duke University)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Malaysia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Mohd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Talib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Latif (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Universiti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Kebangsaan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Malaysia) 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Thailand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Kasemsan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Manomaiphiboon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(King Mongkut’s University of Technology Thonburi)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Vietnam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Nguyen Tran Huong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Giang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 Lat University)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E0FAF-3F11-514C-99B5-A88462EF7CDD}"/>
              </a:ext>
            </a:extLst>
          </p:cNvPr>
          <p:cNvSpPr txBox="1"/>
          <p:nvPr/>
        </p:nvSpPr>
        <p:spPr>
          <a:xfrm>
            <a:off x="450752" y="563586"/>
            <a:ext cx="8110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measurement;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Ozonesonde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Satellite;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3A5F51-6878-3B47-8E28-9237304AE30E}"/>
              </a:ext>
            </a:extLst>
          </p:cNvPr>
          <p:cNvCxnSpPr/>
          <p:nvPr/>
        </p:nvCxnSpPr>
        <p:spPr>
          <a:xfrm>
            <a:off x="73384" y="993363"/>
            <a:ext cx="1103657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94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73384" y="92026"/>
            <a:ext cx="5260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 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outcome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97743" y="1129133"/>
            <a:ext cx="8183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EAO3 database for supporting ozone research over East Asia.</a:t>
            </a:r>
            <a:endParaRPr lang="zh-CN" altLang="zh-CN" sz="2000" b="1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97744" y="3569464"/>
            <a:ext cx="9142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 research article quantifying factors driving ozone trends over East Asia from different approaches.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7743" y="4488380"/>
            <a:ext cx="8342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 research article quantifying global influences of East Asian ozone and precursors.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0" t="35318" b="35064"/>
          <a:stretch/>
        </p:blipFill>
        <p:spPr>
          <a:xfrm>
            <a:off x="365302" y="2886530"/>
            <a:ext cx="1691573" cy="17659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5" r="71368" b="32820"/>
          <a:stretch/>
        </p:blipFill>
        <p:spPr>
          <a:xfrm>
            <a:off x="438560" y="1076477"/>
            <a:ext cx="1545059" cy="16202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0" t="35318" b="35064"/>
          <a:stretch/>
        </p:blipFill>
        <p:spPr>
          <a:xfrm>
            <a:off x="511826" y="3175878"/>
            <a:ext cx="1596234" cy="166644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497743" y="2720032"/>
            <a:ext cx="95172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 research article introducing the EAO3 database and overviewing the ozone and precursor levels/variations over East Asia.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0" t="35318" b="35064"/>
          <a:stretch/>
        </p:blipFill>
        <p:spPr>
          <a:xfrm>
            <a:off x="648602" y="3469373"/>
            <a:ext cx="1691573" cy="17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73384" y="92026"/>
            <a:ext cx="8798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Connections to the TOAR II and other WGs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2" y="1775141"/>
            <a:ext cx="2203806" cy="2255334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5675773" y="2690808"/>
            <a:ext cx="2760115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East Asia Focus</a:t>
            </a: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Working Group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5" r="71368" b="32820"/>
          <a:stretch/>
        </p:blipFill>
        <p:spPr>
          <a:xfrm>
            <a:off x="931670" y="4492010"/>
            <a:ext cx="816721" cy="85646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5" r="71368" b="32820"/>
          <a:stretch/>
        </p:blipFill>
        <p:spPr>
          <a:xfrm>
            <a:off x="6660596" y="4454974"/>
            <a:ext cx="816721" cy="856461"/>
          </a:xfrm>
          <a:prstGeom prst="rect">
            <a:avLst/>
          </a:prstGeom>
        </p:spPr>
      </p:pic>
      <p:cxnSp>
        <p:nvCxnSpPr>
          <p:cNvPr id="51" name="直接箭头连接符 50"/>
          <p:cNvCxnSpPr/>
          <p:nvPr/>
        </p:nvCxnSpPr>
        <p:spPr>
          <a:xfrm>
            <a:off x="2498574" y="4812598"/>
            <a:ext cx="2597854" cy="96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 flipV="1">
            <a:off x="2498574" y="4701285"/>
            <a:ext cx="2552861" cy="61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2315369" y="2361454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EA ozone trends;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global influences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17881" y="4876452"/>
            <a:ext cx="3411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data portal and web service?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071727" y="5387008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EAO3 database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4747" y="5459833"/>
            <a:ext cx="2230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TOAR II database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2640671" y="3263426"/>
            <a:ext cx="2601427" cy="96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2580843" y="3013208"/>
            <a:ext cx="2577494" cy="57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2332112" y="4352865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to maximize data sources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312736" y="3349829"/>
            <a:ext cx="273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data analyses and interpretation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757272" y="764060"/>
            <a:ext cx="2597122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Working Group</a:t>
            </a: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7055830" y="1793899"/>
            <a:ext cx="0" cy="7747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629392" y="1959446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trend calculations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427669" y="2005992"/>
            <a:ext cx="2597122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ACM</a:t>
            </a: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Working Group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427669" y="3355672"/>
            <a:ext cx="2597122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South Asia</a:t>
            </a: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Working Group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427669" y="4613623"/>
            <a:ext cx="2597122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OPT</a:t>
            </a: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Working Group</a:t>
            </a:r>
          </a:p>
        </p:txBody>
      </p:sp>
      <p:sp>
        <p:nvSpPr>
          <p:cNvPr id="24" name="矩形 23"/>
          <p:cNvSpPr/>
          <p:nvPr/>
        </p:nvSpPr>
        <p:spPr>
          <a:xfrm>
            <a:off x="5592819" y="2447256"/>
            <a:ext cx="2929947" cy="3412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/>
          <p:cNvCxnSpPr/>
          <p:nvPr/>
        </p:nvCxnSpPr>
        <p:spPr>
          <a:xfrm>
            <a:off x="8595402" y="3796486"/>
            <a:ext cx="83226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8570274" y="3920164"/>
            <a:ext cx="857395" cy="58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9011535" y="1287262"/>
            <a:ext cx="3233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observations/model results and interpretations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995336" y="6379702"/>
            <a:ext cx="453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future ozone study over East Asia!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下箭头 72"/>
          <p:cNvSpPr/>
          <p:nvPr/>
        </p:nvSpPr>
        <p:spPr>
          <a:xfrm>
            <a:off x="6910351" y="5943867"/>
            <a:ext cx="351022" cy="3705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96618" y="565988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78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73384" y="92026"/>
            <a:ext cx="3926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87452" y="3594776"/>
            <a:ext cx="10843760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9006" y="3336510"/>
            <a:ext cx="554830" cy="1385562"/>
            <a:chOff x="349006" y="2945623"/>
            <a:chExt cx="554830" cy="1385562"/>
          </a:xfrm>
        </p:grpSpPr>
        <p:sp>
          <p:nvSpPr>
            <p:cNvPr id="6" name="椭圆 5"/>
            <p:cNvSpPr/>
            <p:nvPr/>
          </p:nvSpPr>
          <p:spPr>
            <a:xfrm>
              <a:off x="467668" y="3050326"/>
              <a:ext cx="321087" cy="307127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49006" y="2945623"/>
              <a:ext cx="554830" cy="544451"/>
            </a:xfrm>
            <a:prstGeom prst="ellipse">
              <a:avLst/>
            </a:prstGeom>
            <a:noFill/>
            <a:ln w="12700">
              <a:solidFill>
                <a:srgbClr val="3399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7" idx="4"/>
            </p:cNvCxnSpPr>
            <p:nvPr/>
          </p:nvCxnSpPr>
          <p:spPr>
            <a:xfrm>
              <a:off x="626421" y="3490074"/>
              <a:ext cx="0" cy="732918"/>
            </a:xfrm>
            <a:prstGeom prst="line">
              <a:avLst/>
            </a:prstGeom>
            <a:ln>
              <a:solidFill>
                <a:srgbClr val="3399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512945" y="4114799"/>
              <a:ext cx="221575" cy="216386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4418" y="2608739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33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Spring-Summer </a:t>
            </a:r>
          </a:p>
          <a:p>
            <a:pPr algn="ctr"/>
            <a:r>
              <a:rPr lang="en-US" altLang="zh-CN" b="1" dirty="0">
                <a:solidFill>
                  <a:srgbClr val="33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zh-CN" altLang="en-US" b="1" dirty="0">
              <a:solidFill>
                <a:srgbClr val="3399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1705" y="947384"/>
            <a:ext cx="3782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 and compile the EAO3 dataset.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Discuss the Statistical/ML/CTMs setup.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028227" y="2405939"/>
            <a:ext cx="554830" cy="1487820"/>
            <a:chOff x="3028227" y="2405939"/>
            <a:chExt cx="554830" cy="1487820"/>
          </a:xfrm>
        </p:grpSpPr>
        <p:sp>
          <p:nvSpPr>
            <p:cNvPr id="19" name="椭圆 18"/>
            <p:cNvSpPr/>
            <p:nvPr/>
          </p:nvSpPr>
          <p:spPr>
            <a:xfrm>
              <a:off x="3146889" y="3454011"/>
              <a:ext cx="321087" cy="30712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028227" y="3349308"/>
              <a:ext cx="554830" cy="544451"/>
            </a:xfrm>
            <a:prstGeom prst="ellipse">
              <a:avLst/>
            </a:prstGeom>
            <a:noFill/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3305642" y="2616390"/>
              <a:ext cx="0" cy="732918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3194854" y="2405939"/>
              <a:ext cx="221575" cy="21638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4636" y="4954025"/>
            <a:ext cx="4170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EAWG Kick-off meetings.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EAO3 dataset categories.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Reach out and invite research groups who would be interested in providing ozone and auxiliary data or joining modeling activities.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5588" y="4011862"/>
            <a:ext cx="1439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Fall-Winter </a:t>
            </a:r>
          </a:p>
          <a:p>
            <a:pPr algn="ctr"/>
            <a:r>
              <a:rPr lang="en-US" altLang="zh-CN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zh-CN" altLang="en-US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988607" y="3447029"/>
            <a:ext cx="321087" cy="3071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69945" y="3342326"/>
            <a:ext cx="554830" cy="54445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>
            <a:stCxn id="31" idx="4"/>
          </p:cNvCxnSpPr>
          <p:nvPr/>
        </p:nvCxnSpPr>
        <p:spPr>
          <a:xfrm>
            <a:off x="6147360" y="3886777"/>
            <a:ext cx="0" cy="732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033884" y="4511502"/>
            <a:ext cx="221575" cy="216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289415" y="4983053"/>
            <a:ext cx="461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and release the EAO3 dataset.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Conduct and complete statistical analyses for ozone trend attributions.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Conduct CTM simulations for ozone trend attribution.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54658" y="2544873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Spring-Summer 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456365" y="2393141"/>
            <a:ext cx="554830" cy="1487820"/>
            <a:chOff x="3028227" y="2405939"/>
            <a:chExt cx="554830" cy="1487820"/>
          </a:xfrm>
        </p:grpSpPr>
        <p:sp>
          <p:nvSpPr>
            <p:cNvPr id="38" name="椭圆 37"/>
            <p:cNvSpPr/>
            <p:nvPr/>
          </p:nvSpPr>
          <p:spPr>
            <a:xfrm>
              <a:off x="3146889" y="3454011"/>
              <a:ext cx="321087" cy="30712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28227" y="3349308"/>
              <a:ext cx="554830" cy="544451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3305642" y="2616390"/>
              <a:ext cx="0" cy="73291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3194854" y="2405939"/>
              <a:ext cx="221575" cy="21638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1217373" y="3349308"/>
            <a:ext cx="554830" cy="1385562"/>
            <a:chOff x="349006" y="2945623"/>
            <a:chExt cx="554830" cy="1385562"/>
          </a:xfrm>
        </p:grpSpPr>
        <p:sp>
          <p:nvSpPr>
            <p:cNvPr id="43" name="椭圆 42"/>
            <p:cNvSpPr/>
            <p:nvPr/>
          </p:nvSpPr>
          <p:spPr>
            <a:xfrm>
              <a:off x="467668" y="3050326"/>
              <a:ext cx="321087" cy="3071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49006" y="2945623"/>
              <a:ext cx="554830" cy="544451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stCxn id="44" idx="4"/>
            </p:cNvCxnSpPr>
            <p:nvPr/>
          </p:nvCxnSpPr>
          <p:spPr>
            <a:xfrm>
              <a:off x="626421" y="3490074"/>
              <a:ext cx="0" cy="73291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/>
            <p:cNvSpPr/>
            <p:nvPr/>
          </p:nvSpPr>
          <p:spPr>
            <a:xfrm>
              <a:off x="512945" y="4114799"/>
              <a:ext cx="221575" cy="2163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6424775" y="637589"/>
            <a:ext cx="461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Complete CTM simulations for ozone trend attribution.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Compare the results from different approaches for ozone trend drivers.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Conduct CTM simulations to quantify the impacts of EA ozone.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28147" y="4047398"/>
            <a:ext cx="137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Fall-Winter</a:t>
            </a:r>
          </a:p>
          <a:p>
            <a:pPr algn="ctr"/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zh-CN" alt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722787" y="265968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Spring-Fall</a:t>
            </a:r>
          </a:p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237337" y="4983053"/>
            <a:ext cx="2954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Wrap up results and prepare for publication.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Summit for publication by 1 September, 2023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43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4909931" y="2360543"/>
            <a:ext cx="2850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Back-up slides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74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07" y="101702"/>
            <a:ext cx="10539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Motivation: EA is the current hotspot of ozone research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" y="1637811"/>
            <a:ext cx="4367850" cy="3556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2665" y="912984"/>
            <a:ext cx="4064061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High and rising EA ozone levels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0657" y="644625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[Lu et al. 2018, ESTL]</a:t>
            </a:r>
            <a:endParaRPr lang="zh-CN" alt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2658" y="5291566"/>
            <a:ext cx="404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China: 2013-2019; Others (TOAR I) : 2010-2014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77968" y="1886799"/>
            <a:ext cx="3590336" cy="3307797"/>
            <a:chOff x="3803946" y="1859361"/>
            <a:chExt cx="3997864" cy="36996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946" y="1859361"/>
              <a:ext cx="3997864" cy="33839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674" y="5243283"/>
              <a:ext cx="2209760" cy="315680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4383674" y="804958"/>
            <a:ext cx="4450935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“Unique”  and complex</a:t>
            </a:r>
          </a:p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precursor-O</a:t>
            </a:r>
            <a:r>
              <a:rPr lang="en-US" altLang="zh-CN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-PM</a:t>
            </a:r>
            <a:r>
              <a:rPr lang="en-US" altLang="zh-CN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  <a:endParaRPr lang="zh-CN" alt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14926" y="5650623"/>
            <a:ext cx="2916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of O</a:t>
            </a:r>
            <a:r>
              <a:rPr lang="en-US" altLang="zh-CN" sz="1600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high PM</a:t>
            </a:r>
            <a:r>
              <a:rPr lang="en-US" altLang="zh-CN" sz="1600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 over China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302716" y="937501"/>
            <a:ext cx="2319866" cy="4001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Global influences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47572" y="6426898"/>
            <a:ext cx="2940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 et al. 2019, Nature Geoscience]</a:t>
            </a:r>
            <a:endParaRPr lang="zh-CN" alt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765" y="5599343"/>
            <a:ext cx="291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 has the highest ozone levels and fastest short-term increasing rates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960392" y="5515519"/>
            <a:ext cx="291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O</a:t>
            </a:r>
            <a:r>
              <a:rPr lang="en-US" altLang="zh-CN" sz="1600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burden increases </a:t>
            </a:r>
          </a:p>
        </p:txBody>
      </p:sp>
      <p:sp>
        <p:nvSpPr>
          <p:cNvPr id="18" name="矩形 17"/>
          <p:cNvSpPr/>
          <p:nvPr/>
        </p:nvSpPr>
        <p:spPr>
          <a:xfrm>
            <a:off x="9208282" y="6431316"/>
            <a:ext cx="2651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[Gaudel et al. 2018, Elementa]</a:t>
            </a:r>
            <a:endParaRPr lang="zh-CN" alt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82"/>
          <a:stretch/>
        </p:blipFill>
        <p:spPr>
          <a:xfrm>
            <a:off x="8394915" y="1720972"/>
            <a:ext cx="3690647" cy="21989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43" y="3915045"/>
            <a:ext cx="2376820" cy="1669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960392" y="6092249"/>
            <a:ext cx="291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 O</a:t>
            </a:r>
            <a:r>
              <a:rPr lang="en-US" altLang="zh-CN" sz="1600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increases 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0400574" y="5869395"/>
            <a:ext cx="0" cy="290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0502480" y="5889722"/>
            <a:ext cx="0" cy="294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21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5" grpId="0"/>
      <p:bldP spid="17" grpId="0"/>
      <p:bldP spid="18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" r="29936"/>
          <a:stretch/>
        </p:blipFill>
        <p:spPr>
          <a:xfrm>
            <a:off x="111682" y="1401028"/>
            <a:ext cx="5402638" cy="39597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4" y="1351016"/>
            <a:ext cx="6584776" cy="40597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266437" y="1905582"/>
            <a:ext cx="1615925" cy="163335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007" y="101702"/>
            <a:ext cx="1164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Motivation: ozone over EA was not well characterized in TOAR I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99392" y="950906"/>
            <a:ext cx="271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The East Asia region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40868" y="5360757"/>
            <a:ext cx="2557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https://www.eanet.asia/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0631" y="950906"/>
            <a:ext cx="5912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JJA daytime average ozone, 2010-2014, TOAR I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0994" y="5441546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[Gaudel et al., 2018, Elementa]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3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73384" y="92026"/>
            <a:ext cx="10454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and priorities in ozone study over East Asia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7244" y="1817522"/>
            <a:ext cx="107040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Surface/free tropospheric  ozone observations are still sparse, some data are out there but not publically accessible. </a:t>
            </a:r>
          </a:p>
        </p:txBody>
      </p:sp>
      <p:sp>
        <p:nvSpPr>
          <p:cNvPr id="12" name="矩形 11"/>
          <p:cNvSpPr/>
          <p:nvPr/>
        </p:nvSpPr>
        <p:spPr>
          <a:xfrm>
            <a:off x="627244" y="2739580"/>
            <a:ext cx="10559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Auxiliary/supporting data (precursor measurements, meteorological parameters/emission inventory, etc.) are poorly collected or shared.</a:t>
            </a:r>
          </a:p>
        </p:txBody>
      </p:sp>
      <p:sp>
        <p:nvSpPr>
          <p:cNvPr id="13" name="矩形 12"/>
          <p:cNvSpPr/>
          <p:nvPr/>
        </p:nvSpPr>
        <p:spPr>
          <a:xfrm>
            <a:off x="522538" y="4885626"/>
            <a:ext cx="10559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Ozone trends in East Asia are not well understood, models fail to capture the trends and disagree with each other on the trend attributions.</a:t>
            </a:r>
          </a:p>
        </p:txBody>
      </p:sp>
      <p:sp>
        <p:nvSpPr>
          <p:cNvPr id="14" name="矩形 13"/>
          <p:cNvSpPr/>
          <p:nvPr/>
        </p:nvSpPr>
        <p:spPr>
          <a:xfrm>
            <a:off x="522538" y="5810490"/>
            <a:ext cx="10618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Global impacts of ozone change in East Asia need to be re-evaluated.</a:t>
            </a:r>
            <a:endParaRPr lang="zh-CN" altLang="zh-CN" sz="2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5" r="71368" b="32820"/>
          <a:stretch/>
        </p:blipFill>
        <p:spPr>
          <a:xfrm>
            <a:off x="546728" y="811358"/>
            <a:ext cx="972434" cy="10197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25554" y="1000649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2" y="3717296"/>
            <a:ext cx="1239288" cy="90429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952170" y="3896250"/>
            <a:ext cx="771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Ozone trend attributions and global impacts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2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73384" y="92026"/>
            <a:ext cx="3287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66534" y="1380568"/>
            <a:ext cx="98755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Ozone measurements </a:t>
            </a:r>
            <a:r>
              <a:rPr lang="en-US" altLang="zh-CN" sz="2000" kern="100" dirty="0">
                <a:solidFill>
                  <a:srgbClr val="C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from surface to free troposphere</a:t>
            </a: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solidFill>
                  <a:srgbClr val="C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Auxiliary data</a:t>
            </a: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including in-situ meteorological data, ozone precursor and aerosol measurements, gridded anthropogenic and natural emissions, geographic data, etc.</a:t>
            </a:r>
          </a:p>
        </p:txBody>
      </p:sp>
      <p:sp>
        <p:nvSpPr>
          <p:cNvPr id="13" name="矩形 12"/>
          <p:cNvSpPr/>
          <p:nvPr/>
        </p:nvSpPr>
        <p:spPr>
          <a:xfrm>
            <a:off x="1862689" y="3389090"/>
            <a:ext cx="99374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Quantify </a:t>
            </a:r>
            <a:r>
              <a:rPr lang="en-US" altLang="zh-CN" sz="2000" kern="100" dirty="0">
                <a:solidFill>
                  <a:srgbClr val="C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climatic and chemical</a:t>
            </a: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factors driving EA ozone trends over East Asia, </a:t>
            </a:r>
            <a:r>
              <a:rPr lang="en-US" altLang="zh-CN" sz="2000" kern="100" dirty="0">
                <a:solidFill>
                  <a:srgbClr val="C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reconciling the results from different methods</a:t>
            </a: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(statistics/CTMs/ML) using the same (similar) data source in EAO3 database.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5" r="71368" b="32820"/>
          <a:stretch/>
        </p:blipFill>
        <p:spPr>
          <a:xfrm>
            <a:off x="546728" y="811358"/>
            <a:ext cx="972434" cy="10197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25554" y="889375"/>
            <a:ext cx="7656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Goal 1: Construction of the EAO3 database 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61846" y="2760360"/>
            <a:ext cx="9877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Goal 2: Quantification of factors driving EA ozone trends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61846" y="4708410"/>
            <a:ext cx="9664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Goal 3: Quantification of global influences of EA ozone and precursors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28261" y="5765036"/>
            <a:ext cx="9754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Quantify the influences of East Asia ozone and precursor outflow on intercontinental ozone transport, the global ozone budget, and radiative forcing.</a:t>
            </a:r>
            <a:endParaRPr lang="zh-CN" altLang="en-US" sz="20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2" y="2759356"/>
            <a:ext cx="1239288" cy="9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6429420" y="979638"/>
            <a:ext cx="508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Ozone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Ozone from the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to tropopause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ozonesonde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aircraft, satellite),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providing full pictures of ozone over EA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384" y="92026"/>
            <a:ext cx="89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1: Construction of the EAO3 database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09578" y="2184104"/>
            <a:ext cx="5595506" cy="3252385"/>
            <a:chOff x="-67542" y="692889"/>
            <a:chExt cx="7699665" cy="4824684"/>
          </a:xfrm>
        </p:grpSpPr>
        <p:grpSp>
          <p:nvGrpSpPr>
            <p:cNvPr id="17" name="组合 16"/>
            <p:cNvGrpSpPr/>
            <p:nvPr/>
          </p:nvGrpSpPr>
          <p:grpSpPr>
            <a:xfrm>
              <a:off x="-67542" y="692889"/>
              <a:ext cx="7699665" cy="4824684"/>
              <a:chOff x="-67542" y="692889"/>
              <a:chExt cx="7699665" cy="4824684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-67542" y="692889"/>
                <a:ext cx="7699665" cy="48246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079" y="3105231"/>
                <a:ext cx="3567611" cy="2300676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4308143" y="3554665"/>
                <a:ext cx="2601083" cy="1369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Emission and </a:t>
                </a:r>
              </a:p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Socioeconomic</a:t>
                </a:r>
                <a:b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dataset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28" y="765887"/>
                <a:ext cx="3904250" cy="226634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854879" y="1433576"/>
                <a:ext cx="1843878" cy="373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Ozone dataset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079" y="765887"/>
                <a:ext cx="3567611" cy="2266346"/>
              </a:xfrm>
              <a:prstGeom prst="rect">
                <a:avLst/>
              </a:prstGeom>
            </p:spPr>
          </p:pic>
          <p:sp>
            <p:nvSpPr>
              <p:cNvPr id="26" name="文本框 25"/>
              <p:cNvSpPr txBox="1"/>
              <p:nvPr/>
            </p:nvSpPr>
            <p:spPr>
              <a:xfrm>
                <a:off x="4308143" y="1450063"/>
                <a:ext cx="3130477" cy="547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Precursors dataset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4" y="3105231"/>
              <a:ext cx="3904250" cy="230067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475346" y="393556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Meteorology dataset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6429420" y="2436618"/>
            <a:ext cx="5081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Precursors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CO, VOCs, PANs, PM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from site observations, field campaigns, and satellite observations,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study on ozone chemistry, model validation, etc.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429420" y="4076804"/>
            <a:ext cx="508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Meteorology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situ observations of meteorological parameters,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O</a:t>
            </a:r>
            <a:r>
              <a:rPr lang="en-US" altLang="zh-CN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-meteorology relationship studies and modeling activities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429420" y="5532425"/>
            <a:ext cx="508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Emission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Include anthropogenic and natural emissions for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modeling (CTM/statistical/ML) activities.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5" r="71368" b="32820"/>
          <a:stretch/>
        </p:blipFill>
        <p:spPr>
          <a:xfrm>
            <a:off x="351135" y="930690"/>
            <a:ext cx="816721" cy="8564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896" y="1809333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EAO3 database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5" r="71368" b="32820"/>
          <a:stretch/>
        </p:blipFill>
        <p:spPr>
          <a:xfrm>
            <a:off x="4685202" y="967369"/>
            <a:ext cx="816721" cy="856461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3606096" y="1795881"/>
            <a:ext cx="2230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TOAR II database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630641" y="1141790"/>
            <a:ext cx="2597854" cy="96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1617577" y="1255057"/>
            <a:ext cx="2552861" cy="61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431568" y="787961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to maximize data sources</a:t>
            </a:r>
            <a:endParaRPr lang="zh-CN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275745" y="1288800"/>
            <a:ext cx="340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data portal, credit attributions, copyright handling, web service?</a:t>
            </a:r>
            <a:endParaRPr lang="zh-CN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578" y="5947923"/>
            <a:ext cx="605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(Candidate data are listed in Table A1 in the proposal)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/>
          <a:stretch/>
        </p:blipFill>
        <p:spPr>
          <a:xfrm>
            <a:off x="216031" y="1633356"/>
            <a:ext cx="3347615" cy="47992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71" y="4274590"/>
            <a:ext cx="1758175" cy="1652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09" y="1567283"/>
            <a:ext cx="3380103" cy="26071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7" y="2317704"/>
            <a:ext cx="1071846" cy="14448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09" y="4142299"/>
            <a:ext cx="3323241" cy="22903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43" y="1567283"/>
            <a:ext cx="3718962" cy="49055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384" y="92026"/>
            <a:ext cx="89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1: Construction of the EAO3 database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384" y="532337"/>
            <a:ext cx="12236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Examples of EA ozone measurements not included in the nationwide monitoring network (Table A1)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1816" y="994002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20-year surface ozone in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Malaysia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99758" y="1017459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15-year surface ozone in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Shanghai/Guangzhou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74851" y="1036536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15-year tropospheric ozone in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Beijing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334" y="6416010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Ahamad</a:t>
            </a: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2020]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71298" y="6425842"/>
            <a:ext cx="3039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[Xu et al. 2019; Yin et al., 2019]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15048" y="6433102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[Zhang et al., 2020]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83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173" y="466107"/>
            <a:ext cx="11216639" cy="562075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Highlight: </a:t>
            </a:r>
            <a:r>
              <a:rPr lang="en-US" altLang="ko-KR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ozonesonde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measurement plan in South Korea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D90C630-9ABB-B540-8DAE-31DB708A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4" y="4549253"/>
            <a:ext cx="3826726" cy="2120107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1F387D64-43BA-5D42-A9FA-AB010320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3" y="1043540"/>
            <a:ext cx="3826726" cy="3612732"/>
          </a:xfrm>
          <a:prstGeom prst="rect">
            <a:avLst/>
          </a:prstGeom>
        </p:spPr>
      </p:pic>
      <p:sp>
        <p:nvSpPr>
          <p:cNvPr id="6" name="Rectangle 22">
            <a:extLst>
              <a:ext uri="{FF2B5EF4-FFF2-40B4-BE49-F238E27FC236}">
                <a16:creationId xmlns:a16="http://schemas.microsoft.com/office/drawing/2014/main" id="{D2218AFA-8570-684D-BDB5-BE07CE94F202}"/>
              </a:ext>
            </a:extLst>
          </p:cNvPr>
          <p:cNvSpPr/>
          <p:nvPr/>
        </p:nvSpPr>
        <p:spPr>
          <a:xfrm>
            <a:off x="1237594" y="4564688"/>
            <a:ext cx="2998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latin typeface="Trebuchet MS" panose="020B0703020202090204" pitchFamily="34" charset="0"/>
                <a:ea typeface="Malgun Gothic" panose="020B0503020000020004" pitchFamily="34" charset="-127"/>
              </a:rPr>
              <a:t>Anmyeondo Station</a:t>
            </a:r>
            <a:endParaRPr lang="en-US" dirty="0"/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357A66C3-8339-934B-8831-6DCA84A747FA}"/>
              </a:ext>
            </a:extLst>
          </p:cNvPr>
          <p:cNvSpPr/>
          <p:nvPr/>
        </p:nvSpPr>
        <p:spPr>
          <a:xfrm>
            <a:off x="2934424" y="2651964"/>
            <a:ext cx="92907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Trebuchet MS" panose="020B0703020202090204" pitchFamily="34" charset="0"/>
                <a:ea typeface="Malgun Gothic" panose="020B0503020000020004" pitchFamily="34" charset="-127"/>
              </a:rPr>
              <a:t>Pohang</a:t>
            </a:r>
          </a:p>
          <a:p>
            <a:pPr algn="ctr"/>
            <a:r>
              <a:rPr lang="en-US" sz="900" b="1" dirty="0">
                <a:latin typeface="Trebuchet MS" panose="020B0703020202090204" pitchFamily="34" charset="0"/>
                <a:ea typeface="Malgun Gothic" panose="020B0503020000020004" pitchFamily="34" charset="-127"/>
              </a:rPr>
              <a:t>(KMA station)</a:t>
            </a:r>
            <a:endParaRPr lang="en-US" sz="900" b="1" dirty="0"/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709D51DC-979E-3740-AE50-00CC2F8F663D}"/>
              </a:ext>
            </a:extLst>
          </p:cNvPr>
          <p:cNvSpPr/>
          <p:nvPr/>
        </p:nvSpPr>
        <p:spPr>
          <a:xfrm>
            <a:off x="491387" y="2500001"/>
            <a:ext cx="1492413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Trebuchet MS" panose="020B0703020202090204" pitchFamily="34" charset="0"/>
                <a:ea typeface="Malgun Gothic" panose="020B0503020000020004" pitchFamily="34" charset="-127"/>
              </a:rPr>
              <a:t>Anmyeondo</a:t>
            </a:r>
          </a:p>
          <a:p>
            <a:pPr algn="ctr"/>
            <a:r>
              <a:rPr lang="en-US" sz="900" b="1" dirty="0">
                <a:latin typeface="Trebuchet MS" panose="020B0703020202090204" pitchFamily="34" charset="0"/>
                <a:ea typeface="Malgun Gothic" panose="020B0503020000020004" pitchFamily="34" charset="-127"/>
              </a:rPr>
              <a:t>(WMO-GAW station)</a:t>
            </a:r>
            <a:endParaRPr lang="en-US" sz="9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480557" y="1103831"/>
            <a:ext cx="73152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Plan 2021 at Anmyeondo</a:t>
            </a:r>
          </a:p>
          <a:p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JUL-AUG: ~30 launches for the pre-ACCLIP and GEMS validation </a:t>
            </a:r>
          </a:p>
          <a:p>
            <a:r>
              <a:rPr lang="en-US" altLang="ko-KR" sz="1100" dirty="0"/>
              <a:t>       (ACCLIP: Asian Summer Monsoon Chemical and Climate Impact Project by NCAR and NASA)</a:t>
            </a:r>
          </a:p>
          <a:p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SEP-OCT: ~20 launches for the domestic monitoring with NIER</a:t>
            </a:r>
          </a:p>
          <a:p>
            <a:r>
              <a:rPr lang="en-US" altLang="ko-KR" sz="1100" dirty="0"/>
              <a:t>       (NIER: National Institute of Environmental Research, Korea)</a:t>
            </a:r>
          </a:p>
          <a:p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OCT: preliminary results will be presented in the Quadrennial Ozone Symposium (</a:t>
            </a:r>
            <a:r>
              <a:rPr lang="en-US" altLang="ko-KR" b="1" dirty="0">
                <a:solidFill>
                  <a:srgbClr val="FF0000"/>
                </a:solidFill>
              </a:rPr>
              <a:t>QOS</a:t>
            </a:r>
            <a:r>
              <a:rPr lang="en-US" altLang="ko-KR" dirty="0"/>
              <a:t>). </a:t>
            </a:r>
            <a:r>
              <a:rPr lang="en-US" altLang="ko-KR" b="1" dirty="0">
                <a:solidFill>
                  <a:srgbClr val="FF0000"/>
                </a:solidFill>
              </a:rPr>
              <a:t>3-9 October </a:t>
            </a:r>
            <a:r>
              <a:rPr lang="en-US" altLang="ko-KR" sz="1200" b="1" dirty="0">
                <a:solidFill>
                  <a:srgbClr val="FF0000"/>
                </a:solidFill>
              </a:rPr>
              <a:t>(qos2021.yonsei.ac.kr)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0557" y="3728169"/>
            <a:ext cx="741495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Plan 2022 at Anmyeondo</a:t>
            </a:r>
          </a:p>
          <a:p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MAY-JUN: ~20 launches for the domestic monitoring with NIER</a:t>
            </a:r>
          </a:p>
          <a:p>
            <a:r>
              <a:rPr lang="en-US" altLang="ko-KR" sz="1100" dirty="0"/>
              <a:t>       (comparison to the findings during the Korea-US Air Quality campaign, KORUS-AQ, in 2016)</a:t>
            </a:r>
          </a:p>
          <a:p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JUL-AUG: ~30 launches for the main ACCLIP and GEMS validation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0557" y="5493206"/>
            <a:ext cx="65088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Plan at Pohang</a:t>
            </a:r>
          </a:p>
          <a:p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Launching about every week since 1995.</a:t>
            </a: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357A66C3-8339-934B-8831-6DCA84A747FA}"/>
              </a:ext>
            </a:extLst>
          </p:cNvPr>
          <p:cNvSpPr/>
          <p:nvPr/>
        </p:nvSpPr>
        <p:spPr>
          <a:xfrm>
            <a:off x="1807719" y="1929720"/>
            <a:ext cx="929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Trebuchet MS" panose="020B0703020202090204" pitchFamily="34" charset="0"/>
                <a:ea typeface="Malgun Gothic" panose="020B0503020000020004" pitchFamily="34" charset="-127"/>
              </a:rPr>
              <a:t>Seoul</a:t>
            </a: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357A66C3-8339-934B-8831-6DCA84A747FA}"/>
              </a:ext>
            </a:extLst>
          </p:cNvPr>
          <p:cNvSpPr/>
          <p:nvPr/>
        </p:nvSpPr>
        <p:spPr>
          <a:xfrm>
            <a:off x="1412082" y="4036770"/>
            <a:ext cx="1198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Trebuchet MS" panose="020B0703020202090204" pitchFamily="34" charset="0"/>
                <a:ea typeface="Malgun Gothic" panose="020B0503020000020004" pitchFamily="34" charset="-127"/>
              </a:rPr>
              <a:t>Jeju</a:t>
            </a:r>
            <a:r>
              <a:rPr lang="en-US" altLang="ko-KR" sz="1400" dirty="0">
                <a:latin typeface="Trebuchet MS" panose="020B0703020202090204" pitchFamily="34" charset="0"/>
                <a:ea typeface="Malgun Gothic" panose="020B0503020000020004" pitchFamily="34" charset="-127"/>
              </a:rPr>
              <a:t> island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384" y="92026"/>
            <a:ext cx="89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1: Construction of the EAO3 database </a:t>
            </a:r>
          </a:p>
        </p:txBody>
      </p:sp>
    </p:spTree>
    <p:extLst>
      <p:ext uri="{BB962C8B-B14F-4D97-AF65-F5344CB8AC3E}">
        <p14:creationId xmlns:p14="http://schemas.microsoft.com/office/powerpoint/2010/main" val="54157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6" y="1033316"/>
            <a:ext cx="5900413" cy="439392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9863" y="513991"/>
            <a:ext cx="11216639" cy="562075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Highlight: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Geostationary Environment Monitoring Spectrometer (GEMS)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56" y="2560899"/>
            <a:ext cx="2742436" cy="24996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90" y="2541484"/>
            <a:ext cx="2885269" cy="25210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08372" y="1076066"/>
            <a:ext cx="478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Inter-comparison</a:t>
            </a:r>
          </a:p>
          <a:p>
            <a:pPr algn="ctr"/>
            <a:r>
              <a:rPr lang="en-US" altLang="ko-KR" sz="1000" b="1" dirty="0"/>
              <a:t>(Courtesy of Jae-Hwan Kim, Pusan national Univ.)</a:t>
            </a:r>
            <a:endParaRPr lang="ko-KR" altLang="en-US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261551" y="1715993"/>
            <a:ext cx="29094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Total column ozone (TCO)</a:t>
            </a:r>
          </a:p>
          <a:p>
            <a:pPr algn="ctr"/>
            <a:r>
              <a:rPr lang="en-US" altLang="ko-KR" sz="1300" b="1" dirty="0"/>
              <a:t>X: Brewer obs. Y: pre-GEMS</a:t>
            </a:r>
          </a:p>
          <a:p>
            <a:pPr algn="ctr"/>
            <a:r>
              <a:rPr lang="en-US" altLang="ko-KR" sz="1300" b="1" dirty="0"/>
              <a:t>(2004-2008)</a:t>
            </a:r>
            <a:endParaRPr lang="ko-KR" altLang="en-US" sz="13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064338" y="1736070"/>
            <a:ext cx="29094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Ozone profile</a:t>
            </a:r>
          </a:p>
          <a:p>
            <a:pPr algn="ctr"/>
            <a:r>
              <a:rPr lang="en-US" altLang="ko-KR" sz="1300" b="1" dirty="0"/>
              <a:t>X: ozonesonde obs. Y: pre-GEMS</a:t>
            </a:r>
          </a:p>
          <a:p>
            <a:pPr algn="ctr"/>
            <a:r>
              <a:rPr lang="en-US" altLang="ko-KR" sz="1300" b="1" dirty="0"/>
              <a:t>(2005-2006)</a:t>
            </a:r>
            <a:endParaRPr lang="ko-KR" altLang="en-US" sz="13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75838" y="5651875"/>
            <a:ext cx="8196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Time table: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C00000"/>
                </a:solidFill>
              </a:rPr>
              <a:t>Spring 2021: Total column ozone data will be released.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C00000"/>
                </a:solidFill>
              </a:rPr>
              <a:t>Spring 2022: Tropospheric ozone and ozone profiles will be released.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152" y="5358017"/>
            <a:ext cx="1678939" cy="7555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12" y="6155503"/>
            <a:ext cx="1663673" cy="45372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3384" y="92026"/>
            <a:ext cx="89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1: Construction of the EAO3 database </a:t>
            </a:r>
          </a:p>
        </p:txBody>
      </p:sp>
    </p:spTree>
    <p:extLst>
      <p:ext uri="{BB962C8B-B14F-4D97-AF65-F5344CB8AC3E}">
        <p14:creationId xmlns:p14="http://schemas.microsoft.com/office/powerpoint/2010/main" val="402116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509F2-748A-D643-AD0B-4293D107391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3384" y="92026"/>
            <a:ext cx="10814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TOAR-II EAWG 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2: Quantification of factors driving EA ozone trends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3384" y="3109737"/>
            <a:ext cx="4406783" cy="2485025"/>
            <a:chOff x="-67542" y="692889"/>
            <a:chExt cx="7699665" cy="4824684"/>
          </a:xfrm>
        </p:grpSpPr>
        <p:grpSp>
          <p:nvGrpSpPr>
            <p:cNvPr id="6" name="组合 5"/>
            <p:cNvGrpSpPr/>
            <p:nvPr/>
          </p:nvGrpSpPr>
          <p:grpSpPr>
            <a:xfrm>
              <a:off x="-67542" y="692889"/>
              <a:ext cx="7699665" cy="4824684"/>
              <a:chOff x="-67542" y="692889"/>
              <a:chExt cx="7699665" cy="482468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-67542" y="692889"/>
                <a:ext cx="7699665" cy="48246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079" y="3105232"/>
                <a:ext cx="3567612" cy="2300677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4534367" y="3835794"/>
                <a:ext cx="2014177" cy="60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Emissions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28" y="765887"/>
                <a:ext cx="3904250" cy="2266346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1290407" y="1466522"/>
                <a:ext cx="1457096" cy="652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Ozone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079" y="765887"/>
                <a:ext cx="3567611" cy="2266346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4508812" y="1497584"/>
                <a:ext cx="2315631" cy="652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Precursors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4" y="3105231"/>
              <a:ext cx="3904250" cy="23006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685928" y="3810685"/>
              <a:ext cx="2571259" cy="652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Meteorology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986441" y="3082021"/>
            <a:ext cx="298190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86441" y="3772282"/>
            <a:ext cx="3026791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25211" y="4893430"/>
            <a:ext cx="2848040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Chemical model simulations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06169" y="243473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EAO3 database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61034" y="2460557"/>
            <a:ext cx="3637290" cy="4345742"/>
            <a:chOff x="4759853" y="1303055"/>
            <a:chExt cx="3637290" cy="434574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9853" y="3666451"/>
              <a:ext cx="3604883" cy="1982346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639" y="4972075"/>
              <a:ext cx="2838163" cy="36250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5023912" y="1303055"/>
              <a:ext cx="337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 trend attributions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718" y="1622670"/>
              <a:ext cx="3324598" cy="1862275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>
            <a:off x="4910833" y="2942500"/>
            <a:ext cx="3168785" cy="3027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591900" y="493451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[Liu et al., 2020]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336760" y="4198986"/>
            <a:ext cx="1475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 et al. 2021]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173993" y="243485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Different modeling tools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5453" y="676541"/>
            <a:ext cx="105596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b="1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Key questions to be answered: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What causes the  model biases/discrepancies in capturing short-term/long-term ozone trends over EA?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What are the relative contributions of chemical vs. climatic factors to ozone trends? Can we reconcile the results from different methods?</a:t>
            </a:r>
          </a:p>
        </p:txBody>
      </p:sp>
    </p:spTree>
    <p:extLst>
      <p:ext uri="{BB962C8B-B14F-4D97-AF65-F5344CB8AC3E}">
        <p14:creationId xmlns:p14="http://schemas.microsoft.com/office/powerpoint/2010/main" val="1615059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1517</Words>
  <Application>Microsoft Macintosh PowerPoint</Application>
  <PresentationFormat>Widescreen</PresentationFormat>
  <Paragraphs>231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等线</vt:lpstr>
      <vt:lpstr>等线 Light</vt:lpstr>
      <vt:lpstr>Malgun Gothic</vt:lpstr>
      <vt:lpstr>Malgun Gothic</vt:lpstr>
      <vt:lpstr>ＭＳ Ｐゴシック</vt:lpstr>
      <vt:lpstr>黑体</vt:lpstr>
      <vt:lpstr>宋体</vt:lpstr>
      <vt:lpstr>Arial</vt:lpstr>
      <vt:lpstr>Calibri</vt:lpstr>
      <vt:lpstr>Trebuchet MS</vt:lpstr>
      <vt:lpstr>Office 主题​​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Highlight: ozonesonde measurement plan in South Korea</vt:lpstr>
      <vt:lpstr>Highlight: Geostationary Environment Monitoring Spectrometer (GEMS)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</dc:creator>
  <cp:lastModifiedBy>Li, Ke</cp:lastModifiedBy>
  <cp:revision>179</cp:revision>
  <dcterms:created xsi:type="dcterms:W3CDTF">2021-03-05T15:39:10Z</dcterms:created>
  <dcterms:modified xsi:type="dcterms:W3CDTF">2021-03-07T19:42:42Z</dcterms:modified>
</cp:coreProperties>
</file>